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2" r:id="rId6"/>
    <p:sldId id="263" r:id="rId7"/>
    <p:sldId id="277" r:id="rId8"/>
    <p:sldId id="287" r:id="rId9"/>
    <p:sldId id="280" r:id="rId10"/>
    <p:sldId id="281" r:id="rId11"/>
    <p:sldId id="282" r:id="rId12"/>
    <p:sldId id="286" r:id="rId13"/>
    <p:sldId id="285" r:id="rId14"/>
    <p:sldId id="272" r:id="rId15"/>
    <p:sldId id="276" r:id="rId16"/>
    <p:sldId id="273" r:id="rId17"/>
    <p:sldId id="274" r:id="rId18"/>
    <p:sldId id="288" r:id="rId19"/>
  </p:sldIdLst>
  <p:sldSz cx="9144000" cy="6858000" type="screen4x3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B117ED-0E92-4F11-AB2D-0A08F929494D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DA4AE-153C-4F65-A04E-E014CE541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0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DA4AE-153C-4F65-A04E-E014CE541A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26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s-IN" sz="1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যৌথ বাহিনীর কমান্ডার ইন চিফ লে. জেনারেল জগজিৎ সিং অরোরা</a:t>
            </a:r>
            <a:r>
              <a:rPr lang="bn-BD" sz="1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ও ভারতীয় বাহিনীর চিফ অব স্টাফ মেজর জেনারেল জ্যাকব একটি হেলিকপ্টারে আগরতলা থেকে ঢাকা এসে পৌঁছান ।</a:t>
            </a:r>
            <a:endParaRPr lang="en-US" sz="1200" b="1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DA4AE-153C-4F65-A04E-E014CE541A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63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s-IN" sz="1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আত্মসমর্পনের</a:t>
            </a:r>
            <a:r>
              <a:rPr lang="bn-BD" sz="1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অনুষ্ঠানে </a:t>
            </a:r>
            <a:r>
              <a:rPr lang="as-IN" sz="1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বাংলাদেশের পক্ষে এই অনুষ্ঠানে প্রতিনিধিত্ব করেন মুক্তিবাহিনীর উপপ্রধান গ্রুপ ক্যাপ্টেন (এয়ার ভাইস মার্শাল) একে খন্দকার। আরো উপস্থিত ছিলেন ২ নং সেক্টর (ঢাকা) কমান্ডার এ টি এম হায়দার । </a:t>
            </a:r>
            <a:endParaRPr lang="en-US" sz="1200" b="1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DA4AE-153C-4F65-A04E-E014CE541A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93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◊ সঠিক উত্তর  জানার</a:t>
            </a:r>
            <a:r>
              <a:rPr lang="bn-BD" sz="1200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জন্য উত্তরের বাটনের উপর ক্লিক করুন </a:t>
            </a:r>
            <a:r>
              <a:rPr lang="bn-BD" sz="1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AFCBE-79C4-495F-9EE9-9ABFDDC879E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521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05C58-BD40-49A1-A36E-B596A2119E60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8691C-0985-4FA2-A970-DF51398D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87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05C58-BD40-49A1-A36E-B596A2119E60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8691C-0985-4FA2-A970-DF51398D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89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05C58-BD40-49A1-A36E-B596A2119E60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8691C-0985-4FA2-A970-DF51398D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89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6440"/>
            </a:avLst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Half Frame 7"/>
          <p:cNvSpPr/>
          <p:nvPr userDrawn="1"/>
        </p:nvSpPr>
        <p:spPr>
          <a:xfrm>
            <a:off x="429490" y="429490"/>
            <a:ext cx="1551710" cy="1551710"/>
          </a:xfrm>
          <a:prstGeom prst="halfFrame">
            <a:avLst>
              <a:gd name="adj1" fmla="val 28869"/>
              <a:gd name="adj2" fmla="val 28869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Half Frame 8"/>
          <p:cNvSpPr/>
          <p:nvPr userDrawn="1"/>
        </p:nvSpPr>
        <p:spPr>
          <a:xfrm rot="16200000">
            <a:off x="429490" y="4869875"/>
            <a:ext cx="1551710" cy="1551710"/>
          </a:xfrm>
          <a:prstGeom prst="halfFrame">
            <a:avLst>
              <a:gd name="adj1" fmla="val 28869"/>
              <a:gd name="adj2" fmla="val 28869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Half Frame 9"/>
          <p:cNvSpPr/>
          <p:nvPr userDrawn="1"/>
        </p:nvSpPr>
        <p:spPr>
          <a:xfrm rot="5400000">
            <a:off x="7190510" y="443345"/>
            <a:ext cx="1551710" cy="1551710"/>
          </a:xfrm>
          <a:prstGeom prst="halfFrame">
            <a:avLst>
              <a:gd name="adj1" fmla="val 28869"/>
              <a:gd name="adj2" fmla="val 28869"/>
            </a:avLst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Half Frame 10"/>
          <p:cNvSpPr/>
          <p:nvPr userDrawn="1"/>
        </p:nvSpPr>
        <p:spPr>
          <a:xfrm rot="10800000">
            <a:off x="7190510" y="4869875"/>
            <a:ext cx="1551710" cy="1551710"/>
          </a:xfrm>
          <a:prstGeom prst="halfFrame">
            <a:avLst>
              <a:gd name="adj1" fmla="val 28869"/>
              <a:gd name="adj2" fmla="val 28869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428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05C58-BD40-49A1-A36E-B596A2119E60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8691C-0985-4FA2-A970-DF51398DA37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ame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6440"/>
            </a:avLst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Half Frame 7"/>
          <p:cNvSpPr/>
          <p:nvPr userDrawn="1"/>
        </p:nvSpPr>
        <p:spPr>
          <a:xfrm>
            <a:off x="429490" y="429490"/>
            <a:ext cx="1551710" cy="1551710"/>
          </a:xfrm>
          <a:prstGeom prst="halfFrame">
            <a:avLst>
              <a:gd name="adj1" fmla="val 28869"/>
              <a:gd name="adj2" fmla="val 28869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Half Frame 8"/>
          <p:cNvSpPr/>
          <p:nvPr userDrawn="1"/>
        </p:nvSpPr>
        <p:spPr>
          <a:xfrm rot="16200000">
            <a:off x="429490" y="4869875"/>
            <a:ext cx="1551710" cy="1551710"/>
          </a:xfrm>
          <a:prstGeom prst="halfFrame">
            <a:avLst>
              <a:gd name="adj1" fmla="val 28869"/>
              <a:gd name="adj2" fmla="val 28869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Half Frame 9"/>
          <p:cNvSpPr/>
          <p:nvPr userDrawn="1"/>
        </p:nvSpPr>
        <p:spPr>
          <a:xfrm rot="5400000">
            <a:off x="7190510" y="443345"/>
            <a:ext cx="1551710" cy="1551710"/>
          </a:xfrm>
          <a:prstGeom prst="halfFrame">
            <a:avLst>
              <a:gd name="adj1" fmla="val 28869"/>
              <a:gd name="adj2" fmla="val 28869"/>
            </a:avLst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Half Frame 10"/>
          <p:cNvSpPr/>
          <p:nvPr userDrawn="1"/>
        </p:nvSpPr>
        <p:spPr>
          <a:xfrm rot="10800000">
            <a:off x="7190510" y="4869875"/>
            <a:ext cx="1551710" cy="1551710"/>
          </a:xfrm>
          <a:prstGeom prst="halfFrame">
            <a:avLst>
              <a:gd name="adj1" fmla="val 28869"/>
              <a:gd name="adj2" fmla="val 28869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156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05C58-BD40-49A1-A36E-B596A2119E60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8691C-0985-4FA2-A970-DF51398DA37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ame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6440"/>
            </a:avLst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Half Frame 7"/>
          <p:cNvSpPr/>
          <p:nvPr userDrawn="1"/>
        </p:nvSpPr>
        <p:spPr>
          <a:xfrm>
            <a:off x="429490" y="429490"/>
            <a:ext cx="1551710" cy="1551710"/>
          </a:xfrm>
          <a:prstGeom prst="halfFrame">
            <a:avLst>
              <a:gd name="adj1" fmla="val 28869"/>
              <a:gd name="adj2" fmla="val 28869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Half Frame 8"/>
          <p:cNvSpPr/>
          <p:nvPr userDrawn="1"/>
        </p:nvSpPr>
        <p:spPr>
          <a:xfrm rot="16200000">
            <a:off x="429490" y="4869875"/>
            <a:ext cx="1551710" cy="1551710"/>
          </a:xfrm>
          <a:prstGeom prst="halfFrame">
            <a:avLst>
              <a:gd name="adj1" fmla="val 28869"/>
              <a:gd name="adj2" fmla="val 28869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Half Frame 9"/>
          <p:cNvSpPr/>
          <p:nvPr userDrawn="1"/>
        </p:nvSpPr>
        <p:spPr>
          <a:xfrm rot="5400000">
            <a:off x="7190510" y="443345"/>
            <a:ext cx="1551710" cy="1551710"/>
          </a:xfrm>
          <a:prstGeom prst="halfFrame">
            <a:avLst>
              <a:gd name="adj1" fmla="val 28869"/>
              <a:gd name="adj2" fmla="val 28869"/>
            </a:avLst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Half Frame 10"/>
          <p:cNvSpPr/>
          <p:nvPr userDrawn="1"/>
        </p:nvSpPr>
        <p:spPr>
          <a:xfrm rot="10800000">
            <a:off x="7190510" y="4869875"/>
            <a:ext cx="1551710" cy="1551710"/>
          </a:xfrm>
          <a:prstGeom prst="halfFrame">
            <a:avLst>
              <a:gd name="adj1" fmla="val 28869"/>
              <a:gd name="adj2" fmla="val 28869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791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05C58-BD40-49A1-A36E-B596A2119E60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8691C-0985-4FA2-A970-DF51398D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338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05C58-BD40-49A1-A36E-B596A2119E60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8691C-0985-4FA2-A970-DF51398D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369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05C58-BD40-49A1-A36E-B596A2119E60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8691C-0985-4FA2-A970-DF51398D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10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05C58-BD40-49A1-A36E-B596A2119E60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8691C-0985-4FA2-A970-DF51398D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33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05C58-BD40-49A1-A36E-B596A2119E60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8691C-0985-4FA2-A970-DF51398D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376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05C58-BD40-49A1-A36E-B596A2119E60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8691C-0985-4FA2-A970-DF51398D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21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05C58-BD40-49A1-A36E-B596A2119E60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8691C-0985-4FA2-A970-DF51398D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160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05C58-BD40-49A1-A36E-B596A2119E60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8691C-0985-4FA2-A970-DF51398DA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5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0525" y="954814"/>
            <a:ext cx="64844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4000" dirty="0">
                <a:latin typeface="NikoshBAN" pitchFamily="2" charset="0"/>
                <a:cs typeface="NikoshBAN" pitchFamily="2" charset="0"/>
              </a:rPr>
              <a:t>এই স্লাইডটি সম্মানিত শিক্ষকবৃন্দের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জন্য।</a:t>
            </a:r>
            <a:endParaRPr lang="en-US" sz="4000" dirty="0"/>
          </a:p>
        </p:txBody>
      </p:sp>
      <p:sp>
        <p:nvSpPr>
          <p:cNvPr id="5" name="Oval 4"/>
          <p:cNvSpPr/>
          <p:nvPr/>
        </p:nvSpPr>
        <p:spPr>
          <a:xfrm>
            <a:off x="929631" y="1812244"/>
            <a:ext cx="7137779" cy="402771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n-BD" sz="28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পাঠটি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শ্রে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ণি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কক্ষে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উপস্থাপনের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সময়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প্রয়োজনীয়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নির্দেশনা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প্রতিটি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স্লাইডের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নিচে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অর্থা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ৎ 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Slide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Note 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 </a:t>
            </a:r>
            <a:r>
              <a:rPr lang="en-US" sz="28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সংযোজন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হয়েছে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আশাকরি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সম্মানিত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শিক্ষকগণ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অনুগ্রহপূর্বক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পাঠটি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উপস্থাপনের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পূর্বে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উল্লেখিত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Note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দেখে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নিবেন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এছাড়াও শিক্ষকগ</a:t>
            </a:r>
            <a:r>
              <a:rPr lang="bn-IN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ণ 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প্রয়োজনবোধে তার নিজস্ব কলাকৌশল প্রয়োগ করতে পারবেন।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2259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3079" y="931591"/>
            <a:ext cx="2601994" cy="5232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bn-BD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প্রশ্নের জন্য ক্লিক করুন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08445" y="931591"/>
            <a:ext cx="2759089" cy="5232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bn-BD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উত্তরের জন্য ক্লিক করুন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Left-Right Arrow 3"/>
          <p:cNvSpPr/>
          <p:nvPr/>
        </p:nvSpPr>
        <p:spPr>
          <a:xfrm>
            <a:off x="3700340" y="896446"/>
            <a:ext cx="1612837" cy="558365"/>
          </a:xfrm>
          <a:prstGeom prst="leftRight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323011" y="1175628"/>
            <a:ext cx="7042243" cy="4631259"/>
            <a:chOff x="1105469" y="1175628"/>
            <a:chExt cx="7042243" cy="4631259"/>
          </a:xfrm>
        </p:grpSpPr>
        <p:pic>
          <p:nvPicPr>
            <p:cNvPr id="5" name="Picture 2" descr="http://www.choturmatrik.com/imageupload/files/960/images/2012-04-10-1334126290-d41d8cd98f00b204e9800998ecf8427e579.DL3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1629" y="1175628"/>
              <a:ext cx="4748418" cy="422925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  <a:extLst/>
          </p:spPr>
        </p:pic>
        <p:sp>
          <p:nvSpPr>
            <p:cNvPr id="6" name="Rectangle 5"/>
            <p:cNvSpPr/>
            <p:nvPr/>
          </p:nvSpPr>
          <p:spPr>
            <a:xfrm>
              <a:off x="1105469" y="5283667"/>
              <a:ext cx="7042243" cy="52322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bn-BD" sz="2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LightBAN" panose="02000000000000000000" pitchFamily="2" charset="0"/>
                  <a:cs typeface="NikoshLightBAN" panose="02000000000000000000" pitchFamily="2" charset="0"/>
                </a:rPr>
                <a:t>আত্মসমর্পণ </a:t>
              </a:r>
              <a:r>
                <a:rPr lang="bn-BD" sz="2800" b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LightBAN" panose="02000000000000000000" pitchFamily="2" charset="0"/>
                  <a:cs typeface="NikoshLightBAN" panose="02000000000000000000" pitchFamily="2" charset="0"/>
                </a:rPr>
                <a:t>দলিল স্বাক্ষরের মাধ্যমে আমরা কি পেলাম? </a:t>
              </a:r>
              <a:endPara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LightBAN" panose="02000000000000000000" pitchFamily="2" charset="0"/>
                <a:cs typeface="NikoshLightBAN" panose="02000000000000000000" pitchFamily="2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323011" y="1399490"/>
            <a:ext cx="7042243" cy="4471271"/>
            <a:chOff x="-2120677" y="3602410"/>
            <a:chExt cx="7042243" cy="4471271"/>
          </a:xfrm>
        </p:grpSpPr>
        <p:pic>
          <p:nvPicPr>
            <p:cNvPr id="9" name="Picture 2" descr="G:\নৃ- সম্পদয়\bangladesh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9789" y="3602410"/>
              <a:ext cx="5718962" cy="3660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-2120677" y="7365795"/>
              <a:ext cx="7042243" cy="707886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bn-BD" sz="40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মহান মুক্তিযুদ্ধের চূড়ান্ত বিজয়।</a:t>
              </a:r>
              <a:endParaRPr lang="en-US" sz="40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541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2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 descr="http://einestages.spiegel.de/hund-images/2007/08/14/17/8b88ef1e6c94b550d6f13293cdaed063_image_document_large_featured_borderles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99" y="837998"/>
            <a:ext cx="3179188" cy="45942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606" y="5606772"/>
            <a:ext cx="3948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s-IN" sz="2400" b="1" dirty="0">
                <a:latin typeface="NikoshBAN" panose="02000000000000000000" pitchFamily="2" charset="0"/>
                <a:cs typeface="NikoshBAN" panose="02000000000000000000" pitchFamily="2" charset="0"/>
              </a:rPr>
              <a:t>যৌথ বাহিনীর কমান্ডার ইন </a:t>
            </a:r>
            <a:r>
              <a:rPr lang="as-IN" sz="2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চিফ </a:t>
            </a:r>
            <a:endParaRPr lang="bn-BD" sz="2400" b="1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as-IN" sz="2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লে</a:t>
            </a:r>
            <a:r>
              <a:rPr lang="as-IN" sz="2400" b="1" dirty="0">
                <a:latin typeface="NikoshBAN" panose="02000000000000000000" pitchFamily="2" charset="0"/>
                <a:cs typeface="NikoshBAN" panose="02000000000000000000" pitchFamily="2" charset="0"/>
              </a:rPr>
              <a:t>. জেনারেল জগজিৎ সিং অরোরা</a:t>
            </a:r>
            <a:endParaRPr lang="en-US" sz="2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268" y="1658913"/>
            <a:ext cx="4561054" cy="31980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0765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2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4" descr="http://3.bp.blogspot.com/-MdDML2YhpEw/VIWvlwhdAwI/AAAAAAAACFk/oeUghxaYd7g/s1600/Image-18-at-frame-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95" y="606217"/>
            <a:ext cx="4369041" cy="27195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mukto-mona.com/bangla_blog/wp-content/uploads/2009/07/00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977" y="3429000"/>
            <a:ext cx="4006933" cy="28849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www.samakal.net/assets/images/news_images/2014/12/13/untitled-18_10467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95" y="3713658"/>
            <a:ext cx="3760387" cy="2504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256341" y="705575"/>
            <a:ext cx="3382692" cy="2162243"/>
            <a:chOff x="5256341" y="705575"/>
            <a:chExt cx="3382692" cy="2162243"/>
          </a:xfrm>
        </p:grpSpPr>
        <p:sp>
          <p:nvSpPr>
            <p:cNvPr id="8" name="Flowchart: Card 7"/>
            <p:cNvSpPr/>
            <p:nvPr/>
          </p:nvSpPr>
          <p:spPr>
            <a:xfrm>
              <a:off x="5256341" y="705575"/>
              <a:ext cx="3382692" cy="2162243"/>
            </a:xfrm>
            <a:prstGeom prst="flowChartPunchedCard">
              <a:avLst/>
            </a:prstGeom>
            <a:pattFill prst="weave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623464" y="909533"/>
              <a:ext cx="3015569" cy="17543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as-IN" sz="3600" b="1" dirty="0">
                  <a:latin typeface="NikoshBAN" panose="02000000000000000000" pitchFamily="2" charset="0"/>
                  <a:cs typeface="NikoshBAN" panose="02000000000000000000" pitchFamily="2" charset="0"/>
                </a:rPr>
                <a:t>যৌথ বাহিনীর </a:t>
              </a:r>
              <a:r>
                <a:rPr lang="bn-BD" sz="3600" b="1" dirty="0">
                  <a:latin typeface="NikoshBAN" panose="02000000000000000000" pitchFamily="2" charset="0"/>
                  <a:cs typeface="NikoshBAN" panose="02000000000000000000" pitchFamily="2" charset="0"/>
                </a:rPr>
                <a:t>কাছে </a:t>
              </a:r>
              <a:endPara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ctr"/>
              <a:r>
                <a:rPr lang="bn-BD" sz="3600" b="1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পাকিস্তানি </a:t>
              </a:r>
            </a:p>
            <a:p>
              <a:pPr algn="ctr"/>
              <a:r>
                <a:rPr lang="bn-BD" sz="3600" b="1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সৈন্য আত্মসমর্পণ</a:t>
              </a:r>
              <a:endParaRPr 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3222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23"/>
            </a:avLst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>
                <a:solidFill>
                  <a:schemeClr val="tx1"/>
                </a:solidFill>
              </a:rPr>
              <a:t>র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10" descr="http://www.livebd24.com/uploads/news/2013-12-15/full_385723532_13871387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551" y="3787253"/>
            <a:ext cx="4631069" cy="25998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8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433775" y="482313"/>
            <a:ext cx="4138225" cy="31036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6" descr="http://www.samakal.net/assets/images/news_images/2013/12/16/untitled-3_26446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48" y="3743951"/>
            <a:ext cx="3388056" cy="295607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850100" y="780507"/>
            <a:ext cx="3806325" cy="2366872"/>
            <a:chOff x="5256341" y="705575"/>
            <a:chExt cx="3395177" cy="2231158"/>
          </a:xfrm>
        </p:grpSpPr>
        <p:sp>
          <p:nvSpPr>
            <p:cNvPr id="10" name="Flowchart: Card 9"/>
            <p:cNvSpPr/>
            <p:nvPr/>
          </p:nvSpPr>
          <p:spPr>
            <a:xfrm>
              <a:off x="5256341" y="705575"/>
              <a:ext cx="3382692" cy="2162243"/>
            </a:xfrm>
            <a:prstGeom prst="flowChartPunchedCard">
              <a:avLst/>
            </a:prstGeom>
            <a:pattFill prst="weave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565613" y="760766"/>
              <a:ext cx="3085905" cy="21759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bn-BD" sz="3600" b="1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আত্মসমর্পণের মাধ্যমে</a:t>
              </a:r>
              <a:endPara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ctr"/>
              <a:r>
                <a:rPr lang="bn-BD" sz="3600" b="1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সমাপ্তি ঘটে মুক্তিযুদ্ধের।</a:t>
              </a:r>
            </a:p>
            <a:p>
              <a:pPr algn="ctr"/>
              <a:r>
                <a:rPr lang="bn-BD" sz="3600" b="1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সৃষ্টি হয় স্বাধীন </a:t>
              </a:r>
            </a:p>
            <a:p>
              <a:pPr algn="ctr"/>
              <a:r>
                <a:rPr lang="bn-BD" sz="3600" b="1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বাংলাদেশের।</a:t>
              </a:r>
              <a:endParaRPr 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7811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49105" y="5963491"/>
            <a:ext cx="7447730" cy="429260"/>
            <a:chOff x="0" y="6330288"/>
            <a:chExt cx="9144000" cy="384022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0" y="6330288"/>
              <a:ext cx="9144000" cy="0"/>
            </a:xfrm>
            <a:prstGeom prst="line">
              <a:avLst/>
            </a:prstGeom>
            <a:ln w="539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1259060" y="6438968"/>
              <a:ext cx="7375235" cy="275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1400" b="1" cap="none" spc="0" dirty="0" smtClean="0">
                  <a:ln w="1905"/>
                  <a:solidFill>
                    <a:srgbClr val="00B05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NikoshBAN" pitchFamily="2" charset="0"/>
                  <a:cs typeface="NikoshBAN" pitchFamily="2" charset="0"/>
                </a:rPr>
                <a:t>মোঃরাশেদ রায়হান (লিটন) , </a:t>
              </a:r>
              <a:r>
                <a:rPr lang="bn-BD" sz="14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কম্পিউটার</a:t>
              </a:r>
              <a:r>
                <a:rPr lang="bn-BD" sz="1400" b="1" baseline="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শিক্ষক , দুর্গাপুর মাধ্যমিক বিদ্যালয়, কুমারখালী, কুষ্টিয়া।</a:t>
              </a:r>
              <a:endParaRPr lang="en-US" sz="14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cxnSp>
        <p:nvCxnSpPr>
          <p:cNvPr id="6" name="Straight Connector 5"/>
          <p:cNvCxnSpPr/>
          <p:nvPr/>
        </p:nvCxnSpPr>
        <p:spPr>
          <a:xfrm flipV="1">
            <a:off x="417533" y="1963271"/>
            <a:ext cx="8296161" cy="30985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878142" y="1076561"/>
            <a:ext cx="2856167" cy="765228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BD" sz="4800" b="1" kern="11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SolaimanLipi" pitchFamily="65" charset="0"/>
                <a:ea typeface="NikoshBAN" pitchFamily="2" charset="0"/>
                <a:cs typeface="SolaimanLipi" pitchFamily="65" charset="0"/>
                <a:sym typeface="Wingdings"/>
              </a:rPr>
              <a:t></a:t>
            </a:r>
            <a:r>
              <a:rPr lang="bn-BD" sz="4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দলীয় কাজ </a:t>
            </a:r>
            <a:endParaRPr lang="en-US" sz="4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723" y="592189"/>
            <a:ext cx="3020060" cy="2417646"/>
          </a:xfrm>
          <a:prstGeom prst="ellipse">
            <a:avLst/>
          </a:prstGeom>
          <a:ln w="31750">
            <a:solidFill>
              <a:schemeClr val="tx1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>
          <a:xfrm>
            <a:off x="1580356" y="560293"/>
            <a:ext cx="3020060" cy="2417646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92365" y="3397234"/>
            <a:ext cx="82968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4800" b="1" dirty="0" smtClean="0">
                <a:latin typeface="NikoshBAN" pitchFamily="2" charset="0"/>
                <a:cs typeface="NikoshBAN" pitchFamily="2" charset="0"/>
              </a:rPr>
              <a:t>মুক্তিযুদ্ধে </a:t>
            </a:r>
            <a:r>
              <a:rPr lang="bn-BD" sz="4800" b="1" dirty="0">
                <a:latin typeface="NikoshBAN" pitchFamily="2" charset="0"/>
                <a:cs typeface="NikoshBAN" pitchFamily="2" charset="0"/>
              </a:rPr>
              <a:t>যৌথবাহিনীর ভূমিকা </a:t>
            </a:r>
            <a:r>
              <a:rPr lang="bn-BD" sz="4800" b="1" dirty="0" smtClean="0">
                <a:latin typeface="NikoshBAN" pitchFamily="2" charset="0"/>
                <a:cs typeface="NikoshBAN" pitchFamily="2" charset="0"/>
              </a:rPr>
              <a:t>বর্ণনা </a:t>
            </a:r>
            <a:r>
              <a:rPr lang="bn-BD" sz="4800" b="1" dirty="0">
                <a:latin typeface="NikoshBAN" pitchFamily="2" charset="0"/>
                <a:cs typeface="NikoshBAN" pitchFamily="2" charset="0"/>
              </a:rPr>
              <a:t>কর।</a:t>
            </a:r>
            <a:endParaRPr lang="bn-BD" sz="4800" b="1" spc="150" dirty="0">
              <a:ln w="11430"/>
              <a:solidFill>
                <a:srgbClr val="C00000"/>
              </a:solidFill>
              <a:effectLst>
                <a:glow rad="101600">
                  <a:srgbClr val="FFFF00">
                    <a:alpha val="60000"/>
                  </a:srgb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NikoshLightBAN" panose="02000000000000000000" pitchFamily="2" charset="0"/>
              <a:cs typeface="NikoshLight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22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0387" y="2625527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latin typeface="NikoshBAN" pitchFamily="2" charset="0"/>
                <a:cs typeface="NikoshBAN" pitchFamily="2" charset="0"/>
              </a:rPr>
              <a:t>২</a:t>
            </a:r>
            <a:r>
              <a:rPr lang="bn-BD" sz="2900" b="1" dirty="0" smtClean="0">
                <a:latin typeface="NikoshBAN" pitchFamily="2" charset="0"/>
                <a:cs typeface="NikoshBAN" pitchFamily="2" charset="0"/>
              </a:rPr>
              <a:t>। বাংলাদেশের মুক্তিযুদ্ধের অবসান ঘটে-</a:t>
            </a:r>
            <a:endParaRPr lang="en-US" sz="2900" b="1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596" y="4116841"/>
            <a:ext cx="89383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ikoshBAN" pitchFamily="2" charset="0"/>
                <a:cs typeface="NikoshBAN" pitchFamily="2" charset="0"/>
              </a:rPr>
              <a:t>৩</a:t>
            </a:r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। ১৬ ডিসেম্বরের আত্মসমর্পণ অনুষ্ঠান উপলক্ষে একই বিমানে ভারত থেকে যারা   </a:t>
            </a:r>
          </a:p>
          <a:p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    ঢাকায় আসেন-</a:t>
            </a:r>
            <a:endParaRPr lang="en-US" sz="2800" b="1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  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i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. </a:t>
            </a:r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মেজর জেনারেল জ্যাকব ও তার স্ত্রী 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ii.</a:t>
            </a:r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 লে.জেনারেল জগজিগ সিং অরোরা   </a:t>
            </a:r>
          </a:p>
          <a:p>
            <a:r>
              <a:rPr lang="bn-BD" sz="28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   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iii. </a:t>
            </a:r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গ্রুপ ক্যাপ্টেন এ.কে. খন্দকার</a:t>
            </a:r>
          </a:p>
          <a:p>
            <a:endParaRPr lang="bn-BD" sz="2800" b="1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0729" y="5948661"/>
            <a:ext cx="1826588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ক.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i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>
                <a:latin typeface="NikoshBAN" pitchFamily="2" charset="0"/>
                <a:cs typeface="NikoshBAN" pitchFamily="2" charset="0"/>
              </a:rPr>
              <a:t>ও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ii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743221" y="5948661"/>
            <a:ext cx="1789061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খ.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i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ও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iii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686728" y="5948661"/>
            <a:ext cx="1684476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গ. 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i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i </a:t>
            </a:r>
            <a:r>
              <a:rPr lang="bn-BD" sz="2400" dirty="0">
                <a:latin typeface="NikoshBAN" pitchFamily="2" charset="0"/>
                <a:cs typeface="NikoshBAN" pitchFamily="2" charset="0"/>
              </a:rPr>
              <a:t>ও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iii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694858" y="5971947"/>
            <a:ext cx="1739558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ঘ.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i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,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 ii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iii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2655" y="3098843"/>
            <a:ext cx="3227194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ক। ১৭ ডিসেম্বর ১৯৭১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622837" y="3098843"/>
            <a:ext cx="2918273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খ। ১৫ </a:t>
            </a:r>
            <a:r>
              <a:rPr lang="bn-BD" sz="2400" b="1" dirty="0">
                <a:latin typeface="NikoshBAN" pitchFamily="2" charset="0"/>
                <a:cs typeface="NikoshBAN" pitchFamily="2" charset="0"/>
              </a:rPr>
              <a:t>ডিসেম্বর ১৯৭১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72655" y="3687247"/>
            <a:ext cx="3227194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400" b="1" dirty="0">
                <a:latin typeface="NikoshBAN" pitchFamily="2" charset="0"/>
                <a:cs typeface="NikoshBAN" pitchFamily="2" charset="0"/>
              </a:rPr>
              <a:t>গ। </a:t>
            </a:r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১৩ </a:t>
            </a:r>
            <a:r>
              <a:rPr lang="bn-BD" sz="2400" b="1" dirty="0">
                <a:latin typeface="NikoshBAN" pitchFamily="2" charset="0"/>
                <a:cs typeface="NikoshBAN" pitchFamily="2" charset="0"/>
              </a:rPr>
              <a:t>ডিসেম্বর ১৯৭১</a:t>
            </a:r>
            <a:endParaRPr 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661890" y="3685159"/>
            <a:ext cx="2896471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400" b="1" dirty="0">
                <a:latin typeface="NikoshBAN" pitchFamily="2" charset="0"/>
                <a:cs typeface="NikoshBAN" pitchFamily="2" charset="0"/>
              </a:rPr>
              <a:t>ঘ।</a:t>
            </a:r>
            <a:r>
              <a:rPr lang="en-US" sz="2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১৬ </a:t>
            </a:r>
            <a:r>
              <a:rPr lang="bn-BD" sz="2400" b="1" dirty="0">
                <a:latin typeface="NikoshBAN" pitchFamily="2" charset="0"/>
                <a:cs typeface="NikoshBAN" pitchFamily="2" charset="0"/>
              </a:rPr>
              <a:t>ডিসেম্বর ১৯৭১</a:t>
            </a:r>
            <a:endParaRPr lang="en-US" sz="2400" b="1" dirty="0"/>
          </a:p>
        </p:txBody>
      </p:sp>
      <p:sp>
        <p:nvSpPr>
          <p:cNvPr id="19" name="Multiply 18"/>
          <p:cNvSpPr/>
          <p:nvPr/>
        </p:nvSpPr>
        <p:spPr>
          <a:xfrm>
            <a:off x="4714184" y="3063920"/>
            <a:ext cx="461682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alf Frame 19"/>
          <p:cNvSpPr/>
          <p:nvPr/>
        </p:nvSpPr>
        <p:spPr>
          <a:xfrm rot="14014148">
            <a:off x="4968035" y="3579009"/>
            <a:ext cx="257644" cy="479941"/>
          </a:xfrm>
          <a:prstGeom prst="halfFram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Multiply 20"/>
          <p:cNvSpPr/>
          <p:nvPr/>
        </p:nvSpPr>
        <p:spPr>
          <a:xfrm>
            <a:off x="703406" y="3076298"/>
            <a:ext cx="461682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ultiply 21"/>
          <p:cNvSpPr/>
          <p:nvPr/>
        </p:nvSpPr>
        <p:spPr>
          <a:xfrm>
            <a:off x="666967" y="3714257"/>
            <a:ext cx="461682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ultiply 22"/>
          <p:cNvSpPr/>
          <p:nvPr/>
        </p:nvSpPr>
        <p:spPr>
          <a:xfrm>
            <a:off x="2738412" y="5912492"/>
            <a:ext cx="461682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alf Frame 23"/>
          <p:cNvSpPr/>
          <p:nvPr/>
        </p:nvSpPr>
        <p:spPr>
          <a:xfrm rot="14014148">
            <a:off x="6934149" y="5898657"/>
            <a:ext cx="257644" cy="479941"/>
          </a:xfrm>
          <a:prstGeom prst="halfFram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Multiply 24"/>
          <p:cNvSpPr/>
          <p:nvPr/>
        </p:nvSpPr>
        <p:spPr>
          <a:xfrm>
            <a:off x="4703280" y="5982272"/>
            <a:ext cx="461682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ultiply 25"/>
          <p:cNvSpPr/>
          <p:nvPr/>
        </p:nvSpPr>
        <p:spPr>
          <a:xfrm>
            <a:off x="688395" y="5943760"/>
            <a:ext cx="461682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94700" y="1072942"/>
            <a:ext cx="68913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900" b="1" dirty="0" smtClean="0">
                <a:latin typeface="NikoshBAN" pitchFamily="2" charset="0"/>
                <a:cs typeface="NikoshBAN" pitchFamily="2" charset="0"/>
              </a:rPr>
              <a:t>১। কে কে আত্মসমর্পণ দলিলে স্বাক্ষর করেন?</a:t>
            </a:r>
            <a:endParaRPr lang="en-US" sz="2900" b="1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6967" y="1546258"/>
            <a:ext cx="3232881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ক।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নিয়াজী ও অরোরা</a:t>
            </a:r>
            <a:endParaRPr lang="en-US" sz="2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4507969" y="1546258"/>
            <a:ext cx="3050392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খ। জিয়া ও নিয়াজী</a:t>
            </a:r>
            <a:endParaRPr lang="en-US" sz="2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666967" y="2134662"/>
            <a:ext cx="3232881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400" b="1" dirty="0">
                <a:latin typeface="NikoshBAN" pitchFamily="2" charset="0"/>
                <a:cs typeface="NikoshBAN" pitchFamily="2" charset="0"/>
              </a:rPr>
              <a:t>গ</a:t>
            </a:r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।</a:t>
            </a:r>
            <a:r>
              <a:rPr lang="en-US" sz="2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ওসমানী ও নিয়াজী</a:t>
            </a:r>
            <a:endParaRPr lang="en-US" sz="24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4547019" y="2132574"/>
            <a:ext cx="3011342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400" b="1" dirty="0">
                <a:latin typeface="NikoshBAN" pitchFamily="2" charset="0"/>
                <a:cs typeface="NikoshBAN" pitchFamily="2" charset="0"/>
              </a:rPr>
              <a:t>ঘ।</a:t>
            </a:r>
            <a:r>
              <a:rPr lang="en-US" sz="2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এ কে খন্দকার ও নিয়াজী</a:t>
            </a:r>
            <a:endParaRPr lang="en-US" sz="2400" b="1" dirty="0"/>
          </a:p>
        </p:txBody>
      </p:sp>
      <p:sp>
        <p:nvSpPr>
          <p:cNvPr id="34" name="Multiply 33"/>
          <p:cNvSpPr/>
          <p:nvPr/>
        </p:nvSpPr>
        <p:spPr>
          <a:xfrm>
            <a:off x="4599313" y="1511335"/>
            <a:ext cx="461682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Half Frame 34"/>
          <p:cNvSpPr/>
          <p:nvPr/>
        </p:nvSpPr>
        <p:spPr>
          <a:xfrm rot="14014148">
            <a:off x="856862" y="1473927"/>
            <a:ext cx="257644" cy="479941"/>
          </a:xfrm>
          <a:prstGeom prst="halfFram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Multiply 35"/>
          <p:cNvSpPr/>
          <p:nvPr/>
        </p:nvSpPr>
        <p:spPr>
          <a:xfrm>
            <a:off x="666967" y="2106501"/>
            <a:ext cx="461682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ultiply 36"/>
          <p:cNvSpPr/>
          <p:nvPr/>
        </p:nvSpPr>
        <p:spPr>
          <a:xfrm>
            <a:off x="4599313" y="2139601"/>
            <a:ext cx="461682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151440" y="127046"/>
            <a:ext cx="21964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  <a:r>
              <a:rPr lang="bn-BD" sz="60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6000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224933" y="358594"/>
            <a:ext cx="3194620" cy="646331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SutonnyMJ" pitchFamily="2" charset="0"/>
                <a:cs typeface="SolaimanLipi" pitchFamily="2" charset="0"/>
              </a:rPr>
              <a:t>Avevi</a:t>
            </a:r>
            <a:r>
              <a:rPr lang="en-US" sz="3600" b="1" dirty="0">
                <a:solidFill>
                  <a:schemeClr val="tx1"/>
                </a:solidFill>
                <a:latin typeface="SutonnyMJ" pitchFamily="2" charset="0"/>
                <a:cs typeface="SolaimanLipi" pitchFamily="2" charset="0"/>
              </a:rPr>
              <a:t> </a:t>
            </a:r>
            <a:r>
              <a:rPr lang="en-US" sz="3600" b="1" dirty="0" smtClean="0">
                <a:solidFill>
                  <a:schemeClr val="tx1"/>
                </a:solidFill>
                <a:latin typeface="SutonnyMJ" pitchFamily="2" charset="0"/>
                <a:cs typeface="SolaimanLipi" pitchFamily="2" charset="0"/>
              </a:rPr>
              <a:t>†</a:t>
            </a:r>
            <a:r>
              <a:rPr lang="en-US" sz="3600" b="1" dirty="0" err="1" smtClean="0">
                <a:solidFill>
                  <a:schemeClr val="tx1"/>
                </a:solidFill>
                <a:latin typeface="SutonnyMJ" pitchFamily="2" charset="0"/>
                <a:cs typeface="SolaimanLipi" pitchFamily="2" charset="0"/>
              </a:rPr>
              <a:t>Póv</a:t>
            </a:r>
            <a:r>
              <a:rPr lang="en-US" sz="3600" b="1" dirty="0" smtClean="0">
                <a:solidFill>
                  <a:schemeClr val="tx1"/>
                </a:solidFill>
                <a:latin typeface="SutonnyMJ" pitchFamily="2" charset="0"/>
                <a:cs typeface="SolaimanLipi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SutonnyMJ" pitchFamily="2" charset="0"/>
                <a:cs typeface="SolaimanLipi" pitchFamily="2" charset="0"/>
              </a:rPr>
              <a:t>Kwi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042650" y="359264"/>
            <a:ext cx="3484812" cy="646331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উত্তর সঠিক হয়েছে</a:t>
            </a:r>
            <a:r>
              <a:rPr lang="bn-BD" sz="36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3600" b="1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8" name="Frame 3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2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00251" y="1094523"/>
            <a:ext cx="8557146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868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9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7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6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9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4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2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7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5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0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8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3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1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6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4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9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4" grpId="0" animBg="1"/>
      <p:bldP spid="35" grpId="0" animBg="1"/>
      <p:bldP spid="36" grpId="0" animBg="1"/>
      <p:bldP spid="37" grpId="0" animBg="1"/>
      <p:bldP spid="54" grpId="0" animBg="1"/>
      <p:bldP spid="54" grpId="1" animBg="1"/>
      <p:bldP spid="54" grpId="2" animBg="1"/>
      <p:bldP spid="54" grpId="3" animBg="1"/>
      <p:bldP spid="54" grpId="4" animBg="1"/>
      <p:bldP spid="54" grpId="5" animBg="1"/>
      <p:bldP spid="54" grpId="6" animBg="1"/>
      <p:bldP spid="54" grpId="7" animBg="1"/>
      <p:bldP spid="54" grpId="8" animBg="1"/>
      <p:bldP spid="55" grpId="0" animBg="1"/>
      <p:bldP spid="55" grpId="1" animBg="1"/>
      <p:bldP spid="55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430306" y="1982184"/>
            <a:ext cx="8283388" cy="10211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367287" y="1065038"/>
            <a:ext cx="2943434" cy="830997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BD" sz="4800" b="1" kern="11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SolaimanLipi" pitchFamily="65" charset="0"/>
                <a:ea typeface="NikoshBAN" pitchFamily="2" charset="0"/>
                <a:cs typeface="SolaimanLipi" pitchFamily="65" charset="0"/>
                <a:sym typeface="Wingdings"/>
              </a:rPr>
              <a:t></a:t>
            </a:r>
            <a:r>
              <a:rPr lang="bn-BD" sz="4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4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25074" y="519056"/>
            <a:ext cx="2868039" cy="2407920"/>
            <a:chOff x="2868829" y="762000"/>
            <a:chExt cx="3643185" cy="3017520"/>
          </a:xfrm>
        </p:grpSpPr>
        <p:pic>
          <p:nvPicPr>
            <p:cNvPr id="7" name="Picture 6" descr="home-icon.jpg"/>
            <p:cNvPicPr>
              <a:picLocks noChangeAspect="1"/>
            </p:cNvPicPr>
            <p:nvPr/>
          </p:nvPicPr>
          <p:blipFill>
            <a:blip r:embed="rId2">
              <a:lum bright="40000" contrast="-4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68829" y="762000"/>
              <a:ext cx="3581400" cy="2865120"/>
            </a:xfrm>
            <a:prstGeom prst="ellipse">
              <a:avLst/>
            </a:prstGeom>
            <a:ln w="34925">
              <a:solidFill>
                <a:schemeClr val="tx1"/>
              </a:solidFill>
            </a:ln>
            <a:effectLst>
              <a:softEdge rad="112500"/>
            </a:effectLst>
          </p:spPr>
        </p:pic>
        <p:sp>
          <p:nvSpPr>
            <p:cNvPr id="8" name="Oval 7"/>
            <p:cNvSpPr/>
            <p:nvPr/>
          </p:nvSpPr>
          <p:spPr>
            <a:xfrm>
              <a:off x="3159214" y="762000"/>
              <a:ext cx="3352800" cy="3017520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356386" y="3219813"/>
            <a:ext cx="82968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4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আত্মসমর্পণের </a:t>
            </a:r>
            <a:r>
              <a:rPr lang="bn-BD" sz="4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দিনে রেসকোর্স ময়দানে </a:t>
            </a:r>
            <a:r>
              <a:rPr lang="bn-BD" sz="4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</a:t>
            </a:r>
            <a:r>
              <a:rPr lang="bn-BD" sz="4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ী</a:t>
            </a:r>
            <a:r>
              <a:rPr lang="bn-BD" sz="4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4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অবস্থার সৃষ্টি হয় </a:t>
            </a:r>
            <a:r>
              <a:rPr lang="bn-BD" sz="4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বর্ণনা </a:t>
            </a:r>
            <a:r>
              <a:rPr lang="bn-BD" sz="4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কর</a:t>
            </a:r>
            <a:r>
              <a:rPr lang="bn-BD" sz="4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bn-BD" sz="4800" b="1" spc="150" dirty="0">
              <a:ln w="11430"/>
              <a:solidFill>
                <a:srgbClr val="C00000"/>
              </a:solidFill>
              <a:effectLst>
                <a:glow rad="101600">
                  <a:srgbClr val="FFFF00">
                    <a:alpha val="60000"/>
                  </a:srgb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74601" y="6084974"/>
            <a:ext cx="6007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14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মোঃরাশেদ রায়হান (লিটন) , </a:t>
            </a:r>
            <a:r>
              <a:rPr lang="bn-BD" sz="14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কম্পিউটার</a:t>
            </a:r>
            <a:r>
              <a:rPr lang="bn-BD" sz="1400" b="1" baseline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শিক্ষক , দুর্গাপুর মাধ্যমিক বিদ্যালয়, কুমারখালী, কুষ্টিয়া।</a:t>
            </a:r>
            <a:endParaRPr lang="en-US" sz="14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49105" y="5963491"/>
            <a:ext cx="7447730" cy="429260"/>
            <a:chOff x="0" y="6330288"/>
            <a:chExt cx="9144000" cy="384022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6330288"/>
              <a:ext cx="9144000" cy="0"/>
            </a:xfrm>
            <a:prstGeom prst="line">
              <a:avLst/>
            </a:prstGeom>
            <a:ln w="539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259060" y="6438968"/>
              <a:ext cx="7375235" cy="275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1400" b="1" cap="none" spc="0" dirty="0" smtClean="0">
                  <a:ln w="1905"/>
                  <a:solidFill>
                    <a:srgbClr val="00B05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NikoshBAN" pitchFamily="2" charset="0"/>
                  <a:cs typeface="NikoshBAN" pitchFamily="2" charset="0"/>
                </a:rPr>
                <a:t>মোঃরাশেদ রায়হান (লিটন) , </a:t>
              </a:r>
              <a:r>
                <a:rPr lang="bn-BD" sz="14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কম্পিউটার</a:t>
              </a:r>
              <a:r>
                <a:rPr lang="bn-BD" sz="1400" b="1" baseline="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শিক্ষক , দুর্গাপুর মাধ্যমিক বিদ্যালয়, কুমারখালী, কুষ্টিয়া।</a:t>
              </a:r>
              <a:endParaRPr lang="en-US" sz="14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382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1102854" y="5283773"/>
            <a:ext cx="6584647" cy="79184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5400" kern="1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ধন্যবাদ শিক্ষার্থী</a:t>
            </a:r>
            <a:r>
              <a:rPr lang="en-US" sz="5400" kern="1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দের</a:t>
            </a:r>
            <a:endParaRPr lang="en-US" sz="5400" kern="1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47" descr="http://paimages.prothom-alo.com/contents/cache/images/1200x630x1/uploads/media/2014/02/06/52f296446cd64-Untitled-18.jpg?jadewits_media_id=8175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439" y="1271779"/>
            <a:ext cx="6898803" cy="40119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43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8323" y="734425"/>
            <a:ext cx="3751998" cy="491319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>
                <a:gd name="adj" fmla="val 0"/>
              </a:avLst>
            </a:prstTxWarp>
            <a:spAutoFit/>
          </a:bodyPr>
          <a:lstStyle/>
          <a:p>
            <a:r>
              <a:rPr lang="bn-IN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কৃতজ্ঞতা স্বীকার 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2789" y="3116306"/>
            <a:ext cx="8163067" cy="1077218"/>
          </a:xfrm>
          <a:prstGeom prst="rect">
            <a:avLst/>
          </a:prstGeom>
          <a:ln w="53975">
            <a:solidFill>
              <a:schemeClr val="dk1">
                <a:alpha val="96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এবং কন্টেন্ট সম্পাদক হিসেবে যাঁদের নির্দেশনা, পরামর্শ ও তত্ত্বাবধানে এই মডেল কন্টেন্ট সমৃদ্ধ হয়েছে তারা হলেন-  </a:t>
            </a:r>
            <a:endParaRPr lang="en-US" sz="3200" dirty="0">
              <a:solidFill>
                <a:srgbClr val="005426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7534" y="1524190"/>
            <a:ext cx="8300681" cy="120032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শিক্ষা মন্ত্রণালয়, মাউশি, এনসিটিবি ও এটুআই-এর সংশ্লিষ্ট কর্মকর্তাবৃন্দ 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" pitchFamily="2" charset="0"/>
              <a:cs typeface="Nikosh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58690" y="4299097"/>
            <a:ext cx="52732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3200" dirty="0">
                <a:latin typeface="Nikosh" pitchFamily="2" charset="0"/>
                <a:cs typeface="Nikosh" pitchFamily="2" charset="0"/>
              </a:rPr>
              <a:t>জনাব </a:t>
            </a:r>
            <a:r>
              <a:rPr lang="bn-BD" sz="3200" dirty="0">
                <a:latin typeface="Nikosh" pitchFamily="2" charset="0"/>
                <a:cs typeface="Nikosh" pitchFamily="2" charset="0"/>
              </a:rPr>
              <a:t>মোহাম্মদ</a:t>
            </a:r>
            <a:r>
              <a:rPr lang="bn-IN" sz="3200" dirty="0">
                <a:latin typeface="Nikosh" pitchFamily="2" charset="0"/>
                <a:cs typeface="Nikosh" pitchFamily="2" charset="0"/>
              </a:rPr>
              <a:t> </a:t>
            </a:r>
            <a:r>
              <a:rPr lang="bn-BD" sz="3200" dirty="0">
                <a:latin typeface="Nikosh" pitchFamily="2" charset="0"/>
                <a:cs typeface="Nikosh" pitchFamily="2" charset="0"/>
              </a:rPr>
              <a:t>হাবীবুল ইসলাম সুমন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,</a:t>
            </a:r>
            <a:endParaRPr lang="bn-BD" sz="3200" dirty="0" smtClean="0">
              <a:latin typeface="Nikosh" pitchFamily="2" charset="0"/>
              <a:cs typeface="Nikosh" pitchFamily="2" charset="0"/>
            </a:endParaRPr>
          </a:p>
          <a:p>
            <a:pPr algn="ctr"/>
            <a:r>
              <a:rPr lang="bn-IN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bn-IN" sz="3200" dirty="0">
                <a:latin typeface="Nikosh" pitchFamily="2" charset="0"/>
                <a:cs typeface="Nikosh" pitchFamily="2" charset="0"/>
              </a:rPr>
              <a:t>সহকারি অধ্যাপক,</a:t>
            </a:r>
            <a:r>
              <a:rPr lang="bn-BD" sz="3200" dirty="0">
                <a:latin typeface="Nikosh" pitchFamily="2" charset="0"/>
                <a:cs typeface="Nikosh" pitchFamily="2" charset="0"/>
              </a:rPr>
              <a:t> </a:t>
            </a:r>
            <a:r>
              <a:rPr lang="bn-IN" sz="3200" dirty="0">
                <a:latin typeface="Nikosh" pitchFamily="2" charset="0"/>
                <a:cs typeface="Nikosh" pitchFamily="2" charset="0"/>
              </a:rPr>
              <a:t>টিটিসি, </a:t>
            </a:r>
            <a:r>
              <a:rPr lang="bn-BD" sz="3200" dirty="0">
                <a:latin typeface="Nikosh" pitchFamily="2" charset="0"/>
                <a:cs typeface="Nikosh" pitchFamily="2" charset="0"/>
              </a:rPr>
              <a:t>ময়মনসিংহ। </a:t>
            </a:r>
            <a:endParaRPr lang="bn-IN" sz="3200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77860" y="5358155"/>
            <a:ext cx="438453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200" dirty="0">
                <a:latin typeface="Nikosh" pitchFamily="2" charset="0"/>
                <a:cs typeface="Nikosh" pitchFamily="2" charset="0"/>
              </a:rPr>
              <a:t>জনাব </a:t>
            </a:r>
            <a:r>
              <a:rPr lang="bn-BD" sz="3200" dirty="0" smtClean="0">
                <a:latin typeface="Nikosh" pitchFamily="2" charset="0"/>
                <a:cs typeface="Nikosh" pitchFamily="2" charset="0"/>
              </a:rPr>
              <a:t>রফিকুল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bn-IN" sz="3200" dirty="0">
                <a:latin typeface="Nikosh" pitchFamily="2" charset="0"/>
                <a:cs typeface="Nikosh" pitchFamily="2" charset="0"/>
              </a:rPr>
              <a:t>ইসলাম, </a:t>
            </a:r>
            <a:endParaRPr lang="bn-BD" sz="3200" dirty="0" smtClean="0">
              <a:latin typeface="Nikosh" pitchFamily="2" charset="0"/>
              <a:cs typeface="Nikosh" pitchFamily="2" charset="0"/>
            </a:endParaRPr>
          </a:p>
          <a:p>
            <a:r>
              <a:rPr lang="bn-IN" sz="3200" dirty="0" smtClean="0">
                <a:latin typeface="Nikosh" pitchFamily="2" charset="0"/>
                <a:cs typeface="Nikosh" pitchFamily="2" charset="0"/>
              </a:rPr>
              <a:t>সহকারি </a:t>
            </a:r>
            <a:r>
              <a:rPr lang="bn-IN" sz="3200" dirty="0">
                <a:latin typeface="Nikosh" pitchFamily="2" charset="0"/>
                <a:cs typeface="Nikosh" pitchFamily="2" charset="0"/>
              </a:rPr>
              <a:t>অধ্যাপক, টিটিসি, পাবনা</a:t>
            </a:r>
            <a:r>
              <a:rPr lang="bn-BD" sz="3200" dirty="0">
                <a:latin typeface="Nikosh" pitchFamily="2" charset="0"/>
                <a:cs typeface="Nikosh" pitchFamily="2" charset="0"/>
              </a:rPr>
              <a:t>।</a:t>
            </a:r>
            <a:endParaRPr lang="bn-IN" sz="3200" dirty="0"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68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00126" y="1685901"/>
            <a:ext cx="4169674" cy="257793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19349" y="5622878"/>
            <a:ext cx="4569441" cy="65281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bn-BD" dirty="0" smtClean="0"/>
              <a:t> </a:t>
            </a:r>
            <a:r>
              <a:rPr lang="bn-BD" sz="6000" b="1" dirty="0" smtClean="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rgbClr val="FF0000"/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4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রক্তিম শুভেচ্ছা </a:t>
            </a:r>
            <a:endParaRPr lang="en-US" sz="6000" b="1" dirty="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rgbClr val="FF0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42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41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2"/>
          <p:cNvSpPr txBox="1">
            <a:spLocks/>
          </p:cNvSpPr>
          <p:nvPr/>
        </p:nvSpPr>
        <p:spPr>
          <a:xfrm>
            <a:off x="4824512" y="2395393"/>
            <a:ext cx="3131348" cy="3152848"/>
          </a:xfrm>
          <a:prstGeom prst="rect">
            <a:avLst/>
          </a:prstGeom>
          <a:ln w="66675">
            <a:noFill/>
          </a:ln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bn-BD" sz="2800" b="1" i="0" u="none" strike="noStrike" kern="1200" cap="none" spc="0" normalizeH="0" baseline="0" noProof="0" dirty="0" smtClean="0">
                <a:ln/>
                <a:solidFill>
                  <a:srgbClr val="4F032E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শ্রে</a:t>
            </a:r>
            <a:r>
              <a:rPr lang="en-US" sz="2800" b="1" dirty="0" err="1" smtClean="0">
                <a:ln/>
                <a:solidFill>
                  <a:srgbClr val="4F032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ণি</a:t>
            </a:r>
            <a:r>
              <a:rPr lang="en-US" sz="2800" b="1" dirty="0" smtClean="0">
                <a:ln/>
                <a:solidFill>
                  <a:srgbClr val="4F032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:</a:t>
            </a:r>
            <a:r>
              <a:rPr kumimoji="0" lang="bn-BD" sz="2800" b="1" i="0" u="none" strike="noStrike" kern="1200" cap="none" spc="0" normalizeH="0" baseline="0" noProof="0" dirty="0" smtClean="0">
                <a:ln/>
                <a:solidFill>
                  <a:srgbClr val="4F032E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b="1" noProof="0" dirty="0" smtClean="0">
                <a:ln/>
                <a:solidFill>
                  <a:srgbClr val="4F032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৮ম</a:t>
            </a:r>
            <a:endParaRPr kumimoji="0" lang="bn-BD" sz="2800" b="1" i="0" u="none" strike="noStrike" kern="1200" cap="none" spc="0" normalizeH="0" baseline="0" noProof="0" dirty="0" smtClean="0">
              <a:ln/>
              <a:solidFill>
                <a:srgbClr val="4F032E"/>
              </a:solidFill>
              <a:effectLst/>
              <a:uLnTx/>
              <a:uFillTx/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bn-BD" sz="2800" b="1" i="0" u="none" strike="noStrike" kern="1200" cap="none" spc="0" normalizeH="0" baseline="0" noProof="0" dirty="0" smtClean="0">
                <a:ln/>
                <a:solidFill>
                  <a:srgbClr val="4F032E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বিষয়ঃ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bn-BD" sz="2800" b="1" noProof="0" dirty="0" smtClean="0">
                <a:ln/>
                <a:solidFill>
                  <a:srgbClr val="4F032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বাংলাদেশ ও বিশ্বপরিচয়</a:t>
            </a:r>
            <a:endParaRPr kumimoji="0" lang="bn-BD" sz="2800" b="1" i="0" u="none" strike="noStrike" kern="1200" cap="none" spc="0" normalizeH="0" baseline="0" noProof="0" dirty="0" smtClean="0">
              <a:ln/>
              <a:solidFill>
                <a:srgbClr val="4F032E"/>
              </a:solidFill>
              <a:effectLst/>
              <a:uLnTx/>
              <a:uFillTx/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3600" b="1" u="sng" dirty="0" smtClean="0">
              <a:ln/>
              <a:solidFill>
                <a:srgbClr val="4F032E"/>
              </a:solidFill>
              <a:latin typeface="SolaimanLipi" pitchFamily="65" charset="0"/>
              <a:cs typeface="SolaimanLipi" pitchFamily="65" charset="0"/>
            </a:endParaRPr>
          </a:p>
        </p:txBody>
      </p:sp>
      <p:sp>
        <p:nvSpPr>
          <p:cNvPr id="4" name="Frame 3"/>
          <p:cNvSpPr/>
          <p:nvPr/>
        </p:nvSpPr>
        <p:spPr>
          <a:xfrm>
            <a:off x="1120461" y="1614704"/>
            <a:ext cx="3348507" cy="4090635"/>
          </a:xfrm>
          <a:prstGeom prst="frame">
            <a:avLst>
              <a:gd name="adj1" fmla="val 4230"/>
            </a:avLst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RelaxedModerately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rame 4"/>
          <p:cNvSpPr/>
          <p:nvPr/>
        </p:nvSpPr>
        <p:spPr>
          <a:xfrm>
            <a:off x="4824512" y="1614704"/>
            <a:ext cx="3131348" cy="4090635"/>
          </a:xfrm>
          <a:prstGeom prst="frame">
            <a:avLst>
              <a:gd name="adj1" fmla="val 4832"/>
            </a:avLst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RelaxedModerately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924577" y="982534"/>
            <a:ext cx="3088782" cy="698673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olaimanLipi" pitchFamily="65" charset="0"/>
                <a:cs typeface="SolaimanLipi" pitchFamily="65" charset="0"/>
              </a:rPr>
              <a:t>পরিচিতি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olaimanLipi" pitchFamily="65" charset="0"/>
              <a:cs typeface="SolaimanLipi" pitchFamily="65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109" y="2534544"/>
            <a:ext cx="902594" cy="10319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TextBox 16"/>
          <p:cNvSpPr txBox="1"/>
          <p:nvPr/>
        </p:nvSpPr>
        <p:spPr>
          <a:xfrm>
            <a:off x="889824" y="3741749"/>
            <a:ext cx="39346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bn-BD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মো: </a:t>
            </a:r>
            <a:r>
              <a:rPr lang="bn-BD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রাশেদ রায়হান (লিটন)</a:t>
            </a:r>
          </a:p>
          <a:p>
            <a:pPr algn="ctr">
              <a:defRPr/>
            </a:pPr>
            <a:r>
              <a:rPr lang="bn-BD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দুর্গাপুর মাধ্যমিক </a:t>
            </a:r>
            <a:r>
              <a:rPr lang="bn-BD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বিদ্যালয়</a:t>
            </a:r>
            <a:r>
              <a:rPr lang="bn-IN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24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>
              <a:defRPr/>
            </a:pPr>
            <a:r>
              <a:rPr lang="bn-IN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কুমারখালী,</a:t>
            </a:r>
            <a:r>
              <a:rPr lang="en-US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কুষ্টিয়া।</a:t>
            </a:r>
            <a:r>
              <a:rPr lang="bn-BD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2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E-mail:  rashedraihan1978@gmail.com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Mobile: </a:t>
            </a:r>
            <a:r>
              <a:rPr lang="en-US" sz="1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01942778660</a:t>
            </a:r>
            <a:endParaRPr lang="en-US" sz="1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409" y="3810516"/>
            <a:ext cx="1071554" cy="1493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056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42445" y="5619465"/>
            <a:ext cx="5459106" cy="5847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উপরের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ছবিটি কিসের ?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98644" y="975815"/>
            <a:ext cx="6946710" cy="64633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         </a:t>
            </a:r>
            <a:r>
              <a:rPr lang="bn-BD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“ </a:t>
            </a:r>
            <a:r>
              <a:rPr lang="bn-BD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LightBAN" panose="02000000000000000000" pitchFamily="2" charset="0"/>
                <a:cs typeface="NikoshLightBAN" panose="02000000000000000000" pitchFamily="2" charset="0"/>
              </a:rPr>
              <a:t>পাকিস্তানি </a:t>
            </a:r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LightBAN" panose="02000000000000000000" pitchFamily="2" charset="0"/>
                <a:cs typeface="NikoshLightBAN" panose="02000000000000000000" pitchFamily="2" charset="0"/>
              </a:rPr>
              <a:t>বা</a:t>
            </a:r>
            <a:r>
              <a:rPr lang="bn-BD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LightBAN" panose="02000000000000000000" pitchFamily="2" charset="0"/>
                <a:cs typeface="NikoshLightBAN" panose="02000000000000000000" pitchFamily="2" charset="0"/>
              </a:rPr>
              <a:t>হিনীর আত্মসমর্পণ</a:t>
            </a:r>
            <a:r>
              <a:rPr lang="bn-BD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” </a:t>
            </a:r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                 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2" descr="http://upload.wikimedia.org/wikipedia/bn/1/1e/1971_surren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836" y="1872949"/>
            <a:ext cx="4798325" cy="3591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67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83088" y="290067"/>
            <a:ext cx="323999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80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পা</a:t>
            </a:r>
            <a:r>
              <a:rPr lang="bn-BD" sz="60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ঠের বিষয়</a:t>
            </a:r>
            <a:endParaRPr lang="en-US" sz="48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24970" y="5512866"/>
            <a:ext cx="63562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“পাকিস্তানি বাহিনীর আত্মসমর্পণ”</a:t>
            </a:r>
            <a:endParaRPr lang="en-US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2" descr="http://i50.photobucket.com/albums/f312/ppdj/Blogger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388" y="647131"/>
            <a:ext cx="3610436" cy="508213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6542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70753" y="2473728"/>
            <a:ext cx="58176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54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এই পাঠ শেষে শিক্ষা</a:t>
            </a:r>
            <a:r>
              <a:rPr lang="bn-IN" sz="54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র্থী</a:t>
            </a:r>
            <a:r>
              <a:rPr lang="bn-BD" sz="54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রা</a:t>
            </a:r>
            <a:r>
              <a:rPr lang="bn-IN" sz="54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...</a:t>
            </a:r>
            <a:endParaRPr lang="en-US" sz="54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7437" y="3698462"/>
            <a:ext cx="85205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b="1" kern="1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◊পাকিস্তানি </a:t>
            </a:r>
            <a:r>
              <a:rPr lang="bn-BD" sz="3600" b="1" kern="1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বাহিনীর শোচনীয় পরাজয় মেনে নিয়ে </a:t>
            </a:r>
            <a:r>
              <a:rPr lang="bn-IN" sz="3600" b="1" kern="1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 </a:t>
            </a:r>
          </a:p>
          <a:p>
            <a:r>
              <a:rPr lang="bn-IN" sz="3600" b="1" kern="1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    </a:t>
            </a:r>
            <a:r>
              <a:rPr lang="bn-BD" sz="3600" b="1" kern="1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যৌথ </a:t>
            </a:r>
            <a:r>
              <a:rPr lang="bn-BD" sz="3600" b="1" kern="1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বাহিনীর কাছে</a:t>
            </a:r>
            <a:r>
              <a:rPr lang="bn-IN" sz="3600" b="1" kern="1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 </a:t>
            </a:r>
            <a:r>
              <a:rPr lang="bn-BD" sz="3600" b="1" kern="1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আত্মসমর্পণের ঘটনাটি </a:t>
            </a:r>
            <a:r>
              <a:rPr lang="bn-IN" sz="3600" b="1" kern="1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বর্ণনা </a:t>
            </a:r>
          </a:p>
          <a:p>
            <a:r>
              <a:rPr lang="bn-IN" sz="3600" b="1" kern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 </a:t>
            </a:r>
            <a:r>
              <a:rPr lang="bn-IN" sz="3600" b="1" kern="1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   </a:t>
            </a:r>
            <a:r>
              <a:rPr lang="bn-BD" sz="3600" b="1" kern="1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ea typeface="NikoshBAN" pitchFamily="2" charset="0"/>
                <a:cs typeface="NikoshBAN" panose="02000000000000000000" pitchFamily="2" charset="0"/>
                <a:sym typeface="Wingdings"/>
              </a:rPr>
              <a:t>করতে পারবে। </a:t>
            </a: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20417" y="957880"/>
            <a:ext cx="7116418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BD" sz="60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শি</a:t>
            </a:r>
            <a:r>
              <a:rPr lang="bn-BD" sz="48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খনফল</a:t>
            </a:r>
            <a:endParaRPr lang="en-US" sz="48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843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3664697" y="4268574"/>
            <a:ext cx="2076880" cy="457200"/>
          </a:xfrm>
          <a:prstGeom prst="wedgeRoundRectCallout">
            <a:avLst>
              <a:gd name="adj1" fmla="val -17498"/>
              <a:gd name="adj2" fmla="val -171457"/>
              <a:gd name="adj3" fmla="val 16667"/>
            </a:avLst>
          </a:prstGeom>
          <a:noFill/>
          <a:ln w="539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ভিডিও চিত্র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31264" y="1149837"/>
            <a:ext cx="6943746" cy="76944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এসো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আমরা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ভিডিও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দেখি</a:t>
            </a:r>
            <a:r>
              <a:rPr 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bn-BD" sz="4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5" name="Object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9945180"/>
              </p:ext>
            </p:extLst>
          </p:nvPr>
        </p:nvGraphicFramePr>
        <p:xfrm>
          <a:off x="3381235" y="2826289"/>
          <a:ext cx="2234369" cy="7355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" name="Packager Shell Object" showAsIcon="1" r:id="rId4" imgW="3645720" imgH="685800" progId="Package">
                  <p:embed/>
                </p:oleObj>
              </mc:Choice>
              <mc:Fallback>
                <p:oleObj name="Packager Shell Object" showAsIcon="1" r:id="rId4" imgW="36457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81235" y="2826289"/>
                        <a:ext cx="2234369" cy="735514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88900">
                        <a:solidFill>
                          <a:srgbClr val="00B05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207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57412" y="690563"/>
            <a:ext cx="4818290" cy="836154"/>
          </a:xfrm>
          <a:prstGeom prst="roundRect">
            <a:avLst>
              <a:gd name="adj" fmla="val 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জোড়ায় কাজ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46704" y="5029200"/>
            <a:ext cx="7439706" cy="159815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800" dirty="0" smtClean="0">
                <a:ln w="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পাকিস্তানি </a:t>
            </a:r>
            <a:r>
              <a:rPr lang="bn-BD" sz="3800" dirty="0" smtClean="0">
                <a:ln w="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বাহিনীর আত্মসমর্পণের এ ভিডিওটি দেখে তোমার অনুভূতি বর্ণনা কর। </a:t>
            </a:r>
          </a:p>
        </p:txBody>
      </p:sp>
      <p:pic>
        <p:nvPicPr>
          <p:cNvPr id="4" name="Picture 3" descr="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1781" y="1843088"/>
            <a:ext cx="3809482" cy="3186112"/>
          </a:xfrm>
          <a:prstGeom prst="ellipse">
            <a:avLst/>
          </a:prstGeom>
          <a:ln w="63500" cap="rnd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0996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0618" y="5722203"/>
            <a:ext cx="3466013" cy="83099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n-BD" sz="4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LightBAN" panose="02000000000000000000" pitchFamily="2" charset="0"/>
                <a:cs typeface="NikoshLightBAN" panose="02000000000000000000" pitchFamily="2" charset="0"/>
              </a:rPr>
              <a:t>আত্মসমর্পণ দলিল</a:t>
            </a:r>
            <a:endParaRPr lang="en-US" sz="48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LightBAN" panose="02000000000000000000" pitchFamily="2" charset="0"/>
              <a:cs typeface="NikoshLightBAN" panose="02000000000000000000" pitchFamily="2" charset="0"/>
            </a:endParaRPr>
          </a:p>
        </p:txBody>
      </p:sp>
      <p:pic>
        <p:nvPicPr>
          <p:cNvPr id="6" name="Picture 2" descr="http://i50.photobucket.com/albums/f312/ppdj/Blogger/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57200"/>
            <a:ext cx="4446484" cy="592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i50.photobucket.com/albums/f312/ppdj/Blogger/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45" y="762000"/>
            <a:ext cx="3356292" cy="4724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623"/>
            </a:avLst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1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b8d0fc16829e18393364ff949bb6d1a6f03761ed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529</TotalTime>
  <Words>535</Words>
  <Application>Microsoft Office PowerPoint</Application>
  <PresentationFormat>On-screen Show (4:3)</PresentationFormat>
  <Paragraphs>220</Paragraphs>
  <Slides>18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Calibri</vt:lpstr>
      <vt:lpstr>Calibri Light</vt:lpstr>
      <vt:lpstr>Nikosh</vt:lpstr>
      <vt:lpstr>NikoshBAN</vt:lpstr>
      <vt:lpstr>NikoshLightBAN</vt:lpstr>
      <vt:lpstr>SolaimanLipi</vt:lpstr>
      <vt:lpstr>SutonnyMJ</vt:lpstr>
      <vt:lpstr>Vrinda</vt:lpstr>
      <vt:lpstr>Wingdings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TSS</dc:creator>
  <cp:lastModifiedBy>Admin</cp:lastModifiedBy>
  <cp:revision>145</cp:revision>
  <dcterms:created xsi:type="dcterms:W3CDTF">2015-03-04T16:12:55Z</dcterms:created>
  <dcterms:modified xsi:type="dcterms:W3CDTF">2016-08-10T04:22:16Z</dcterms:modified>
</cp:coreProperties>
</file>